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596E93-5B10-40BA-9F2E-0B19D5415D40}" v="27" dt="2023-05-01T20:29:47.756"/>
    <p1510:client id="{5986BEBE-725A-46AA-97BB-63CB9EE479A2}" v="220" dt="2023-05-02T17:25:53.7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72" y="-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12.xml" Id="rId13" /><Relationship Type="http://schemas.openxmlformats.org/officeDocument/2006/relationships/slide" Target="slides/slide17.xml" Id="rId18" /><Relationship Type="http://schemas.openxmlformats.org/officeDocument/2006/relationships/slide" Target="slides/slide2.xml" Id="rId3" /><Relationship Type="http://schemas.openxmlformats.org/officeDocument/2006/relationships/theme" Target="theme/theme1.xml" Id="rId21" /><Relationship Type="http://schemas.openxmlformats.org/officeDocument/2006/relationships/slide" Target="slides/slide6.xml" Id="rId7" /><Relationship Type="http://schemas.openxmlformats.org/officeDocument/2006/relationships/slide" Target="slides/slide11.xml" Id="rId12" /><Relationship Type="http://schemas.openxmlformats.org/officeDocument/2006/relationships/slide" Target="slides/slide16.xml" Id="rId17" /><Relationship Type="http://schemas.openxmlformats.org/officeDocument/2006/relationships/slide" Target="slides/slide1.xml" Id="rId2" /><Relationship Type="http://schemas.openxmlformats.org/officeDocument/2006/relationships/slide" Target="slides/slide15.xml" Id="rId16" /><Relationship Type="http://schemas.openxmlformats.org/officeDocument/2006/relationships/viewProps" Target="viewProps.xml" Id="rId20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10.xml" Id="rId11" /><Relationship Type="http://schemas.microsoft.com/office/2015/10/relationships/revisionInfo" Target="revisionInfo.xml" Id="rId24" /><Relationship Type="http://schemas.openxmlformats.org/officeDocument/2006/relationships/slide" Target="slides/slide4.xml" Id="rId5" /><Relationship Type="http://schemas.openxmlformats.org/officeDocument/2006/relationships/slide" Target="slides/slide14.xml" Id="rId15" /><Relationship Type="http://schemas.openxmlformats.org/officeDocument/2006/relationships/slide" Target="slides/slide9.xml" Id="rId10" /><Relationship Type="http://schemas.openxmlformats.org/officeDocument/2006/relationships/presProps" Target="presProps.xml" Id="rId19" /><Relationship Type="http://schemas.openxmlformats.org/officeDocument/2006/relationships/slide" Target="slides/slide3.xml" Id="rId4" /><Relationship Type="http://schemas.openxmlformats.org/officeDocument/2006/relationships/slide" Target="slides/slide8.xml" Id="rId9" /><Relationship Type="http://schemas.openxmlformats.org/officeDocument/2006/relationships/slide" Target="slides/slide13.xml" Id="rId14" /><Relationship Type="http://schemas.openxmlformats.org/officeDocument/2006/relationships/tableStyles" Target="tableStyles.xml" Id="rId22" /></Relationships>
</file>

<file path=ppt/media/image1.jpeg>
</file>

<file path=ppt/media/image2.png>
</file>

<file path=ppt/media/image3.jpe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0C88EBA-DA95-C5BC-EF99-0ADF468A6B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FADD181-A8D3-7B72-78A7-B93F37886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4652619-3B6A-3890-D7B3-4A50D9097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C882091-E2A7-C664-DED0-77C8D7EC6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86498BB-97C8-175A-4537-A38640406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4640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20C8E2-BF6D-54F5-0E0B-3B02B211F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A5AED8A-0ED1-F41D-42F2-7342E47D36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96B55BE-6288-E3A1-BD66-E05FA0F3C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663D599-A85F-DCF5-B08A-1A85734CF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92BDFA4-8D52-D819-0805-2D2C916D4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12476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DDE9A156-E4D0-917F-05A4-67264A438F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3C06A77-9744-AA0F-B8EE-E730B2215A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96C5131-175E-5C8E-7511-0D847B0F5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A638EBF-F2C8-7361-4813-868547D56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8988689-2A60-3B24-DD6B-323BCF1BD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24159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1AEDB18-E579-CEB9-3395-0E04DE1E2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8C3340E-D585-0EA9-5DB1-965C35832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F02A3FB-714A-AB27-44DC-099AD87EA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2250A14-5572-4E09-1CEF-7B258D1F3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5C3A5C-5FEC-5B68-5DE5-07231D016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6526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6AE62F-50AA-AC98-4EF0-CB2C21CA9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220D51F-7EF3-C745-CDE7-2D9393455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9D2EF31-DEB7-9D84-36A4-302DB070A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C1554EA-6037-6634-5517-80E27D5FB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56985B8-A81F-7274-2DF5-F036821C1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806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C633D61-3647-6731-284E-8F689F0F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8BE46A8-FFFE-41A0-A70F-A9FEE2F99A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A9DCC52-58DB-EECF-8FF1-15921476B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C28D925-22EE-F274-8F91-641231753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10E1430-4148-C848-2BFD-134907BFE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9C29BE5-DC8A-2C67-B19B-F0CA520AB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22403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E2C3B0-9E01-8FC8-B538-5A6A906C7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FD9B717-2201-94EA-58C5-47AF7B920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287F764-648B-AA53-B3A6-7DF913150A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9E746FC2-EB4C-CFBB-77B5-1E639C1EC8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42D8096F-0F99-641C-3E67-10157675D4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9566F251-D0FE-B591-0694-8F6C092D1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0350563-BB42-479C-6D28-078AE942D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0C3428F9-09B5-2637-12D9-6716153C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6765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5281FE-AE99-DE1C-370C-1A7255AD8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96BC3D9-98BA-C7B0-2F4E-2265FBF26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EBB61CB-8C03-8E67-E6AB-98D5D4BF6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356EEF4-DABC-8CA6-0EF0-DE1AD5997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542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9427CA43-935E-4D60-429B-6D8DA54E6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7A06A13-1548-3B6F-AE6D-70FA52851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647C245-9D3C-ABFA-720B-37E5E7B5C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1376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43759E-E47A-C6B8-9476-D382AD80E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D19D221-313F-A827-21E3-4A42D5060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0BB94ED-C87F-E174-788A-A3015ADFDE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CFD6875-FD9E-8DF5-9886-7763BEF41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83E9C16-D307-C352-4715-7B268F2EF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F65CE53-AABA-3FE8-A73E-643F6188F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93805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A708B7-3052-DD8B-EEE9-FA3BDBED5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AE5DEEA5-ADCF-4A3C-2A56-7255FDE21C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B0CAE26-C0AF-E4CF-F451-238B82B8F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59E382E-ED0F-6DDE-18C5-632634781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75EB29E-EF16-8030-7D5C-00E14C573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52D6F42-9E9E-9841-7449-23A85BCF4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5418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C745D826-6ABC-4532-E21A-485AC5DCE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AE816AC-37E4-7EAF-FF8C-8745EFA4A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EFDAD8E-BCC2-F37A-1C77-1E03A7C71E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28628-3580-4ABA-BF93-9F0571CA9CE9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E74EB93-CC11-AC96-6AF0-E79D72D86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C871EA1-5EE4-4C99-361A-1577FB49B5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7E0D7-E941-444D-B622-7E12A8EFF9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8653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épület látható&#10;&#10;Automatikusan generált leírás">
            <a:extLst>
              <a:ext uri="{FF2B5EF4-FFF2-40B4-BE49-F238E27FC236}">
                <a16:creationId xmlns:a16="http://schemas.microsoft.com/office/drawing/2014/main" id="{2379F092-7B94-F7B2-FE7A-094AA04A2B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585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5669904-01EF-BBFA-8DF2-41E19FB91C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739" y="1806216"/>
            <a:ext cx="4023360" cy="1386375"/>
          </a:xfrm>
        </p:spPr>
        <p:txBody>
          <a:bodyPr anchor="b">
            <a:normAutofit fontScale="90000"/>
          </a:bodyPr>
          <a:lstStyle/>
          <a:p>
            <a:pPr algn="just">
              <a:lnSpc>
                <a:spcPct val="100000"/>
              </a:lnSpc>
            </a:pPr>
            <a:r>
              <a:rPr lang="hu-HU" sz="4800" dirty="0">
                <a:latin typeface="Comic Sans MS" panose="030F0702030302020204" pitchFamily="66" charset="0"/>
              </a:rPr>
              <a:t>Szalamandra könyvtár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DAC194A-9963-A674-043F-FB0F7775DE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045508" cy="1208141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hu-HU" sz="2000" kern="100" dirty="0" err="1">
                <a:latin typeface="Comic Sans MS" panose="030F0702030302020204" pitchFamily="66" charset="0"/>
              </a:rPr>
              <a:t>Made</a:t>
            </a:r>
            <a:r>
              <a:rPr lang="hu-HU" sz="2000" kern="100" dirty="0">
                <a:latin typeface="Comic Sans MS" panose="030F0702030302020204" pitchFamily="66" charset="0"/>
              </a:rPr>
              <a:t> </a:t>
            </a:r>
            <a:r>
              <a:rPr lang="hu-HU" sz="2000" kern="100" dirty="0" err="1">
                <a:latin typeface="Comic Sans MS" panose="030F0702030302020204" pitchFamily="66" charset="0"/>
              </a:rPr>
              <a:t>by</a:t>
            </a:r>
            <a:r>
              <a:rPr lang="hu-HU" sz="2000" kern="100" dirty="0">
                <a:latin typeface="Comic Sans MS" panose="030F0702030302020204" pitchFamily="66" charset="0"/>
              </a:rPr>
              <a:t>: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hu-HU" sz="2000" kern="100" dirty="0">
                <a:latin typeface="Comic Sans MS" panose="030F0702030302020204" pitchFamily="66" charset="0"/>
              </a:rPr>
              <a:t>Kocsis Marcell;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hu-HU" sz="2000" kern="100" dirty="0">
                <a:latin typeface="Comic Sans MS" panose="030F0702030302020204" pitchFamily="66" charset="0"/>
              </a:rPr>
              <a:t>Nemes Kerubin.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E81B3B54-706E-B399-5E12-CB33362C98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81" y="895147"/>
            <a:ext cx="1498095" cy="78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078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3 Könyvek kikölcsönzése – Ezalatt történik az olvasó kikölcsönzött és visszavett könyveinek állományba történő be és kivétele.</a:t>
            </a: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Szolgáltatások:</a:t>
            </a:r>
          </a:p>
        </p:txBody>
      </p:sp>
    </p:spTree>
    <p:extLst>
      <p:ext uri="{BB962C8B-B14F-4D97-AF65-F5344CB8AC3E}">
        <p14:creationId xmlns:p14="http://schemas.microsoft.com/office/powerpoint/2010/main" val="3923163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4. Kikölcsönzött könyvek visszavételi </a:t>
            </a:r>
            <a:r>
              <a:rPr lang="hu-HU" sz="2000" dirty="0" err="1">
                <a:latin typeface="Comic Sans MS" panose="030F0702030302020204" pitchFamily="66" charset="0"/>
              </a:rPr>
              <a:t>határidejének</a:t>
            </a:r>
            <a:r>
              <a:rPr lang="hu-HU" sz="2000" dirty="0">
                <a:latin typeface="Comic Sans MS" panose="030F0702030302020204" pitchFamily="66" charset="0"/>
              </a:rPr>
              <a:t> ellenőrzése – A könyvtár által meghatározott kölcsönzési határidő túllépését figyelemmel kíséri a rendszer és figyelmezteti a könyvtárost az olvasó felszólítására.</a:t>
            </a: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Szolgáltatások:</a:t>
            </a:r>
          </a:p>
        </p:txBody>
      </p:sp>
    </p:spTree>
    <p:extLst>
      <p:ext uri="{BB962C8B-B14F-4D97-AF65-F5344CB8AC3E}">
        <p14:creationId xmlns:p14="http://schemas.microsoft.com/office/powerpoint/2010/main" val="24122766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5. Könyvek keresése – Ez a szolgáltatás a rendszer univerzális funkciója. </a:t>
            </a:r>
          </a:p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Több szempontból, mindenki számára hozzáférhetően lehetőséget biztosít a könyvállományban való keresésre.</a:t>
            </a: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Szolgáltatások:</a:t>
            </a:r>
          </a:p>
        </p:txBody>
      </p:sp>
    </p:spTree>
    <p:extLst>
      <p:ext uri="{BB962C8B-B14F-4D97-AF65-F5344CB8AC3E}">
        <p14:creationId xmlns:p14="http://schemas.microsoft.com/office/powerpoint/2010/main" val="11611192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6. Könyvek lefoglalása – A regisztrált olvasónak lehetősége van személyesen, telefonon vagy akár online hozzáféréssel, hogy az adott pillanatban a könyvállományban nem található könyv foglalására igényt nyújtson be.</a:t>
            </a: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Szolgáltatások:</a:t>
            </a:r>
          </a:p>
        </p:txBody>
      </p:sp>
    </p:spTree>
    <p:extLst>
      <p:ext uri="{BB962C8B-B14F-4D97-AF65-F5344CB8AC3E}">
        <p14:creationId xmlns:p14="http://schemas.microsoft.com/office/powerpoint/2010/main" val="40428573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None/>
            </a:pPr>
            <a:r>
              <a:rPr lang="hu-HU" sz="2000" b="1" dirty="0">
                <a:latin typeface="Comic Sans MS"/>
                <a:cs typeface="Times New Roman"/>
              </a:rPr>
              <a:t>Keretrendszerek:</a:t>
            </a:r>
            <a:endParaRPr lang="hu-HU" sz="2000" dirty="0">
              <a:latin typeface="Comic Sans MS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hu-HU" sz="2000" dirty="0">
                <a:latin typeface="Comic Sans MS"/>
                <a:cs typeface="Times New Roman"/>
              </a:rPr>
              <a:t>ASP.NET keretrendszer 4.7.2;</a:t>
            </a:r>
          </a:p>
          <a:p>
            <a:pPr algn="just">
              <a:buFont typeface="Arial"/>
              <a:buChar char="•"/>
            </a:pPr>
            <a:r>
              <a:rPr lang="hu-HU" sz="2000" dirty="0" err="1">
                <a:latin typeface="Comic Sans MS"/>
                <a:cs typeface="Times New Roman"/>
              </a:rPr>
              <a:t>Bootstrap</a:t>
            </a:r>
            <a:r>
              <a:rPr lang="hu-HU" sz="2000" dirty="0">
                <a:latin typeface="Comic Sans MS"/>
                <a:cs typeface="Times New Roman"/>
              </a:rPr>
              <a:t> 5.3;</a:t>
            </a:r>
          </a:p>
          <a:p>
            <a:pPr algn="just">
              <a:buFont typeface="Arial"/>
              <a:buChar char="•"/>
            </a:pPr>
            <a:r>
              <a:rPr lang="hu-HU" sz="2000" err="1">
                <a:latin typeface="Comic Sans MS"/>
                <a:cs typeface="Times New Roman"/>
              </a:rPr>
              <a:t>jQuery</a:t>
            </a:r>
            <a:r>
              <a:rPr lang="hu-HU" sz="2000" dirty="0">
                <a:latin typeface="Comic Sans MS"/>
                <a:cs typeface="Times New Roman"/>
              </a:rPr>
              <a:t> 3.4;</a:t>
            </a:r>
          </a:p>
          <a:p>
            <a:pPr algn="just">
              <a:buFont typeface="Arial"/>
              <a:buChar char="•"/>
            </a:pPr>
            <a:r>
              <a:rPr lang="hu-HU" sz="2000" dirty="0" err="1">
                <a:latin typeface="Comic Sans MS"/>
                <a:cs typeface="Times New Roman"/>
              </a:rPr>
              <a:t>Entity</a:t>
            </a:r>
            <a:r>
              <a:rPr lang="hu-HU" sz="2000" dirty="0">
                <a:latin typeface="Comic Sans MS"/>
                <a:cs typeface="Times New Roman"/>
              </a:rPr>
              <a:t> </a:t>
            </a:r>
            <a:r>
              <a:rPr lang="hu-HU" sz="2000" dirty="0" err="1">
                <a:latin typeface="Comic Sans MS"/>
                <a:cs typeface="Times New Roman"/>
              </a:rPr>
              <a:t>framework</a:t>
            </a:r>
            <a:r>
              <a:rPr lang="hu-HU" sz="2000" dirty="0">
                <a:latin typeface="Comic Sans MS"/>
                <a:cs typeface="Times New Roman"/>
              </a:rPr>
              <a:t> 6</a:t>
            </a: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/>
                <a:ea typeface="Arial" panose="020B0604020202020204" pitchFamily="34" charset="0"/>
              </a:rPr>
              <a:t>Backend I</a:t>
            </a:r>
            <a:r>
              <a:rPr lang="hu-HU" sz="2500" dirty="0">
                <a:effectLst/>
                <a:latin typeface="Comic Sans MS"/>
                <a:ea typeface="Arial" panose="020B0604020202020204" pitchFamily="34" charset="0"/>
              </a:rPr>
              <a:t>:</a:t>
            </a:r>
            <a:endParaRPr lang="hu-HU" sz="2500" dirty="0">
              <a:latin typeface="Comic Sans MS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9021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None/>
            </a:pPr>
            <a:r>
              <a:rPr lang="hu-HU" sz="2000" b="1" dirty="0">
                <a:latin typeface="Comic Sans MS"/>
                <a:cs typeface="Times New Roman"/>
              </a:rPr>
              <a:t>Programozási nyelvek:</a:t>
            </a:r>
            <a:endParaRPr lang="hu-HU" sz="2000" dirty="0">
              <a:latin typeface="Comic Sans MS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hu-HU" sz="2000" dirty="0">
                <a:latin typeface="Comic Sans MS"/>
                <a:cs typeface="Times New Roman"/>
              </a:rPr>
              <a:t>C#;</a:t>
            </a:r>
          </a:p>
          <a:p>
            <a:pPr algn="just">
              <a:buFont typeface="Arial"/>
              <a:buChar char="•"/>
            </a:pPr>
            <a:r>
              <a:rPr lang="hu-HU" sz="2000" dirty="0">
                <a:latin typeface="Comic Sans MS"/>
                <a:cs typeface="Times New Roman"/>
              </a:rPr>
              <a:t>JavaScript;</a:t>
            </a:r>
          </a:p>
          <a:p>
            <a:pPr algn="just">
              <a:buFont typeface="Arial"/>
              <a:buChar char="•"/>
            </a:pPr>
            <a:r>
              <a:rPr lang="hu-HU" sz="2000" dirty="0">
                <a:latin typeface="Comic Sans MS"/>
                <a:cs typeface="Times New Roman"/>
              </a:rPr>
              <a:t>T-</a:t>
            </a:r>
            <a:r>
              <a:rPr lang="hu-HU" sz="2000" dirty="0" err="1">
                <a:latin typeface="Comic Sans MS"/>
                <a:cs typeface="Times New Roman"/>
              </a:rPr>
              <a:t>sql</a:t>
            </a:r>
            <a:endParaRPr lang="hu-HU" sz="2000" dirty="0" err="1">
              <a:latin typeface="Comic Sans MS" panose="030F0702030302020204" pitchFamily="66" charset="0"/>
              <a:cs typeface="Times New Roman"/>
            </a:endParaRPr>
          </a:p>
          <a:p>
            <a:pPr marL="0" indent="0">
              <a:buNone/>
            </a:pPr>
            <a:endParaRPr lang="hu-HU" sz="2000" dirty="0">
              <a:latin typeface="Comic Sans MS" panose="030F0702030302020204" pitchFamily="66" charset="0"/>
            </a:endParaRP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/>
                <a:ea typeface="Arial" panose="020B0604020202020204" pitchFamily="34" charset="0"/>
              </a:rPr>
              <a:t>Backend II</a:t>
            </a:r>
            <a:r>
              <a:rPr lang="hu-HU" sz="2500" dirty="0">
                <a:effectLst/>
                <a:latin typeface="Comic Sans MS"/>
                <a:ea typeface="Arial" panose="020B0604020202020204" pitchFamily="34" charset="0"/>
              </a:rPr>
              <a:t>:</a:t>
            </a:r>
            <a:endParaRPr lang="hu-HU" sz="2500" dirty="0">
              <a:latin typeface="Comic Sans MS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7224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None/>
            </a:pPr>
            <a:r>
              <a:rPr lang="hu-HU" sz="2000" b="1" dirty="0">
                <a:latin typeface="Comic Sans MS"/>
                <a:cs typeface="Times New Roman"/>
              </a:rPr>
              <a:t>Továbbiak:</a:t>
            </a:r>
            <a:endParaRPr lang="hu-HU" sz="2000" dirty="0">
              <a:latin typeface="Comic Sans MS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hu-HU" sz="2000" dirty="0">
                <a:latin typeface="Comic Sans MS"/>
                <a:cs typeface="Times New Roman"/>
              </a:rPr>
              <a:t>HTML;</a:t>
            </a:r>
          </a:p>
          <a:p>
            <a:pPr algn="just">
              <a:buFont typeface="Arial"/>
              <a:buChar char="•"/>
            </a:pPr>
            <a:r>
              <a:rPr lang="hu-HU" sz="2000" dirty="0">
                <a:latin typeface="Comic Sans MS"/>
                <a:cs typeface="Times New Roman"/>
              </a:rPr>
              <a:t>CSS;</a:t>
            </a:r>
          </a:p>
          <a:p>
            <a:pPr algn="just">
              <a:buFont typeface="Arial"/>
              <a:buChar char="•"/>
            </a:pPr>
            <a:r>
              <a:rPr lang="hu-HU" sz="2000" err="1">
                <a:latin typeface="Comic Sans MS"/>
                <a:cs typeface="Times New Roman"/>
              </a:rPr>
              <a:t>Razor</a:t>
            </a:r>
            <a:endParaRPr lang="hu-HU" sz="2000">
              <a:latin typeface="Comic Sans MS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hu-HU" sz="2000" err="1">
                <a:latin typeface="Comic Sans MS"/>
                <a:cs typeface="Times New Roman"/>
              </a:rPr>
              <a:t>Mssql</a:t>
            </a:r>
            <a:endParaRPr lang="hu-HU" sz="2000" err="1">
              <a:latin typeface="Comic Sans MS" panose="030F0702030302020204" pitchFamily="66" charset="0"/>
              <a:cs typeface="Times New Roman"/>
            </a:endParaRPr>
          </a:p>
          <a:p>
            <a:pPr marL="0" indent="0">
              <a:buNone/>
            </a:pPr>
            <a:endParaRPr lang="hu-HU" sz="2000" dirty="0">
              <a:latin typeface="Comic Sans MS" panose="030F0702030302020204" pitchFamily="66" charset="0"/>
            </a:endParaRP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/>
                <a:ea typeface="Arial" panose="020B0604020202020204" pitchFamily="34" charset="0"/>
              </a:rPr>
              <a:t>Backend III:</a:t>
            </a:r>
            <a:endParaRPr lang="hu-HU" sz="2500" dirty="0">
              <a:latin typeface="Comic Sans MS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1686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972" y="305386"/>
            <a:ext cx="5166433" cy="1957387"/>
          </a:xfrm>
        </p:spPr>
        <p:txBody>
          <a:bodyPr anchor="b">
            <a:noAutofit/>
          </a:bodyPr>
          <a:lstStyle/>
          <a:p>
            <a:pPr algn="ctr"/>
            <a:r>
              <a:rPr lang="hu-HU" dirty="0">
                <a:latin typeface="Comic Sans MS"/>
              </a:rPr>
              <a:t>A </a:t>
            </a:r>
            <a:br>
              <a:rPr lang="hu-HU" dirty="0">
                <a:latin typeface="Comic Sans MS"/>
              </a:rPr>
            </a:br>
            <a:r>
              <a:rPr lang="hu-HU" dirty="0">
                <a:latin typeface="Comic Sans MS"/>
              </a:rPr>
              <a:t>dia végéhez értünk</a:t>
            </a:r>
            <a:endParaRPr lang="hu-HU" dirty="0">
              <a:latin typeface="Comic Sans MS"/>
              <a:cs typeface="Arial" panose="020B06040202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3A1F9E7-DEE5-5A84-4C39-366E0AFCA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5" y="2918493"/>
            <a:ext cx="4640179" cy="17244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dirty="0">
                <a:ea typeface="Calibri"/>
                <a:cs typeface="Calibri"/>
              </a:rPr>
              <a:t>"</a:t>
            </a:r>
            <a:r>
              <a:rPr lang="hu-HU" dirty="0" err="1">
                <a:ea typeface="Calibri"/>
                <a:cs typeface="Calibri"/>
              </a:rPr>
              <a:t>First</a:t>
            </a:r>
            <a:r>
              <a:rPr lang="hu-HU" dirty="0">
                <a:ea typeface="Calibri"/>
                <a:cs typeface="Calibri"/>
              </a:rPr>
              <a:t> man </a:t>
            </a:r>
            <a:r>
              <a:rPr lang="hu-HU" dirty="0" err="1">
                <a:ea typeface="Calibri"/>
                <a:cs typeface="Calibri"/>
              </a:rPr>
              <a:t>then</a:t>
            </a:r>
            <a:r>
              <a:rPr lang="hu-HU" dirty="0">
                <a:ea typeface="Calibri"/>
                <a:cs typeface="Calibri"/>
              </a:rPr>
              <a:t> </a:t>
            </a:r>
            <a:r>
              <a:rPr lang="hu-HU" dirty="0" err="1">
                <a:ea typeface="Calibri"/>
                <a:cs typeface="Calibri"/>
              </a:rPr>
              <a:t>machines</a:t>
            </a:r>
            <a:r>
              <a:rPr lang="hu-HU" dirty="0">
                <a:ea typeface="Calibri"/>
                <a:cs typeface="Calibri"/>
              </a:rPr>
              <a:t>"</a:t>
            </a:r>
          </a:p>
          <a:p>
            <a:pPr marL="0" indent="0">
              <a:buNone/>
            </a:pPr>
            <a:r>
              <a:rPr lang="hu-HU" dirty="0">
                <a:ea typeface="Calibri"/>
                <a:cs typeface="Calibri"/>
              </a:rPr>
              <a:t>-Michael Schumacher, 1995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601B425D-58B0-7B7A-827E-2A8BFBB85FA3}"/>
              </a:ext>
            </a:extLst>
          </p:cNvPr>
          <p:cNvSpPr txBox="1"/>
          <p:nvPr/>
        </p:nvSpPr>
        <p:spPr>
          <a:xfrm>
            <a:off x="2150644" y="2030328"/>
            <a:ext cx="120315" cy="9775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hu-HU"/>
          </a:p>
        </p:txBody>
      </p:sp>
      <p:sp>
        <p:nvSpPr>
          <p:cNvPr id="9" name="Alcím 2">
            <a:extLst>
              <a:ext uri="{FF2B5EF4-FFF2-40B4-BE49-F238E27FC236}">
                <a16:creationId xmlns:a16="http://schemas.microsoft.com/office/drawing/2014/main" id="{A9C90D9C-DD22-C767-3212-7B224250FC13}"/>
              </a:ext>
            </a:extLst>
          </p:cNvPr>
          <p:cNvSpPr txBox="1">
            <a:spLocks/>
          </p:cNvSpPr>
          <p:nvPr/>
        </p:nvSpPr>
        <p:spPr>
          <a:xfrm>
            <a:off x="558192" y="5434396"/>
            <a:ext cx="3045508" cy="12081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hu-HU" sz="2000" kern="100" dirty="0" err="1">
                <a:latin typeface="Comic Sans MS"/>
              </a:rPr>
              <a:t>Made</a:t>
            </a:r>
            <a:r>
              <a:rPr lang="hu-HU" sz="2000" kern="100" dirty="0">
                <a:latin typeface="Comic Sans MS"/>
              </a:rPr>
              <a:t> </a:t>
            </a:r>
            <a:r>
              <a:rPr lang="hu-HU" sz="2000" kern="100" dirty="0" err="1">
                <a:latin typeface="Comic Sans MS"/>
              </a:rPr>
              <a:t>by</a:t>
            </a:r>
            <a:r>
              <a:rPr lang="hu-HU" sz="2000" kern="100" dirty="0">
                <a:latin typeface="Comic Sans MS"/>
              </a:rPr>
              <a:t>: </a:t>
            </a:r>
            <a:endParaRPr lang="hu-HU" sz="2000" kern="100" dirty="0">
              <a:latin typeface="Comic Sans MS" panose="030F0702030302020204" pitchFamily="66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hu-HU" sz="2000" kern="100" dirty="0">
                <a:latin typeface="Comic Sans MS" panose="030F0702030302020204" pitchFamily="66" charset="0"/>
              </a:rPr>
              <a:t>Kocsis Marcell;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hu-HU" sz="2000" kern="100" dirty="0">
                <a:latin typeface="Comic Sans MS" panose="030F0702030302020204" pitchFamily="66" charset="0"/>
              </a:rPr>
              <a:t>Nemes Kerubin.</a:t>
            </a:r>
          </a:p>
        </p:txBody>
      </p:sp>
    </p:spTree>
    <p:extLst>
      <p:ext uri="{BB962C8B-B14F-4D97-AF65-F5344CB8AC3E}">
        <p14:creationId xmlns:p14="http://schemas.microsoft.com/office/powerpoint/2010/main" val="1976551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DDAEADAE-727C-E39C-B4CB-4061C6D9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518535"/>
            <a:ext cx="4499480" cy="592610"/>
          </a:xfrm>
        </p:spPr>
        <p:txBody>
          <a:bodyPr anchor="b">
            <a:noAutofit/>
          </a:bodyPr>
          <a:lstStyle/>
          <a:p>
            <a:pPr algn="just"/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A weboldal célja:</a:t>
            </a:r>
          </a:p>
        </p:txBody>
      </p:sp>
      <p:sp>
        <p:nvSpPr>
          <p:cNvPr id="3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10">
            <a:extLst>
              <a:ext uri="{FF2B5EF4-FFF2-40B4-BE49-F238E27FC236}">
                <a16:creationId xmlns:a16="http://schemas.microsoft.com/office/drawing/2014/main" id="{0B9D93BE-E2A3-BC09-9072-9259A792B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  <a:cs typeface="Arial" panose="020B0604020202020204" pitchFamily="34" charset="0"/>
              </a:rPr>
              <a:t>A weboldal létrehozását az indokolta, hogy a kisméretű közkönyvtárak nem rendelkeztek olyan online felülettel, amely egyszerre működteti a könyvtár kezelését és az olvasók kiszolgálását.</a:t>
            </a:r>
            <a:endParaRPr lang="en-US" sz="2000" dirty="0">
              <a:latin typeface="Comic Sans MS" panose="030F0702030302020204" pitchFamily="66" charset="0"/>
              <a:cs typeface="Arial" panose="020B0604020202020204" pitchFamily="34" charset="0"/>
            </a:endParaRPr>
          </a:p>
        </p:txBody>
      </p:sp>
      <p:pic>
        <p:nvPicPr>
          <p:cNvPr id="7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A713208F-EEFB-AA85-7AE1-B6D0D5684D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69944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09D513A0-1C51-D107-C804-E3562F5E9F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8" name="Cím 4">
            <a:extLst>
              <a:ext uri="{FF2B5EF4-FFF2-40B4-BE49-F238E27FC236}">
                <a16:creationId xmlns:a16="http://schemas.microsoft.com/office/drawing/2014/main" id="{63D310FC-7606-6C1E-CC86-12BF02571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1518535"/>
            <a:ext cx="4846321" cy="592610"/>
          </a:xfrm>
        </p:spPr>
        <p:txBody>
          <a:bodyPr anchor="b">
            <a:noAutofit/>
          </a:bodyPr>
          <a:lstStyle/>
          <a:p>
            <a:pPr algn="just"/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Felhasználói pozíciók: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83F29F55-399C-DD38-38E3-3B79D9E76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763" y="2873375"/>
            <a:ext cx="4243387" cy="3319463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hu-HU" sz="2000" dirty="0" err="1">
                <a:latin typeface="Comic Sans MS" panose="030F0702030302020204" pitchFamily="66" charset="0"/>
              </a:rPr>
              <a:t>Admin</a:t>
            </a:r>
            <a:r>
              <a:rPr lang="hu-HU" sz="2000" dirty="0">
                <a:latin typeface="Comic Sans MS" panose="030F0702030302020204" pitchFamily="66" charset="0"/>
              </a:rPr>
              <a:t>: – Vezetői pozíció;</a:t>
            </a:r>
          </a:p>
          <a:p>
            <a:pPr>
              <a:buFontTx/>
              <a:buChar char="-"/>
            </a:pPr>
            <a:r>
              <a:rPr lang="hu-HU" sz="2000" dirty="0" err="1">
                <a:latin typeface="Comic Sans MS" panose="030F0702030302020204" pitchFamily="66" charset="0"/>
              </a:rPr>
              <a:t>Worker</a:t>
            </a:r>
            <a:r>
              <a:rPr lang="hu-HU" sz="2000" dirty="0">
                <a:latin typeface="Comic Sans MS" panose="030F0702030302020204" pitchFamily="66" charset="0"/>
              </a:rPr>
              <a:t>: – Dolgozói pozíció;</a:t>
            </a:r>
          </a:p>
          <a:p>
            <a:pPr>
              <a:buFontTx/>
              <a:buChar char="-"/>
            </a:pPr>
            <a:r>
              <a:rPr lang="hu-HU" sz="2000" dirty="0" err="1">
                <a:latin typeface="Comic Sans MS" panose="030F0702030302020204" pitchFamily="66" charset="0"/>
              </a:rPr>
              <a:t>Reader</a:t>
            </a:r>
            <a:r>
              <a:rPr lang="hu-HU" sz="2000" dirty="0">
                <a:latin typeface="Comic Sans MS" panose="030F0702030302020204" pitchFamily="66" charset="0"/>
              </a:rPr>
              <a:t>; – könyvtári olvasó.</a:t>
            </a:r>
          </a:p>
          <a:p>
            <a:pPr marL="0" indent="0">
              <a:buNone/>
            </a:pPr>
            <a:endParaRPr lang="en-US" sz="2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8853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6596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- </a:t>
            </a:r>
            <a:r>
              <a:rPr lang="hu-HU" sz="2000" dirty="0" err="1">
                <a:latin typeface="Comic Sans MS" panose="030F0702030302020204" pitchFamily="66" charset="0"/>
              </a:rPr>
              <a:t>Admin</a:t>
            </a:r>
            <a:r>
              <a:rPr lang="hu-HU" sz="2000" dirty="0">
                <a:latin typeface="Comic Sans MS" panose="030F0702030302020204" pitchFamily="66" charset="0"/>
              </a:rPr>
              <a:t> – Jogosultsága van: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Új dolgozókat, olvasókat regisztrálni;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A könyvtári állományt kezelni;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Könyvkereséshez;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Kölcsönzések kezeléséhez;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A könyvtári Napló figyeléséhez;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A könyvtári rendszer fejlesztési javaslattételéhez. 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Saját profil megtekintéséhez, kezeléséhez;</a:t>
            </a:r>
          </a:p>
          <a:p>
            <a:endParaRPr lang="hu-HU" sz="2000" dirty="0">
              <a:latin typeface="Comic Sans MS" panose="030F0702030302020204" pitchFamily="66" charset="0"/>
            </a:endParaRP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Jogosultságok (</a:t>
            </a:r>
            <a:r>
              <a:rPr lang="hu-HU" sz="2500" dirty="0" err="1">
                <a:latin typeface="Comic Sans MS" panose="030F0702030302020204" pitchFamily="66" charset="0"/>
                <a:cs typeface="Arial" panose="020B0604020202020204" pitchFamily="34" charset="0"/>
              </a:rPr>
              <a:t>Admin</a:t>
            </a:r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):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ACEBA06F-57ED-E069-CB38-B6D6D129E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5" y="623015"/>
            <a:ext cx="7471610" cy="9207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456817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hu-HU" sz="2000" dirty="0" err="1">
                <a:latin typeface="Comic Sans MS" panose="030F0702030302020204" pitchFamily="66" charset="0"/>
              </a:rPr>
              <a:t>Worker</a:t>
            </a:r>
            <a:r>
              <a:rPr lang="hu-HU" sz="2000" dirty="0">
                <a:latin typeface="Comic Sans MS" panose="030F0702030302020204" pitchFamily="66" charset="0"/>
              </a:rPr>
              <a:t> – Jogosultsága van: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A könyvtári állomány kezeléséhez;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Könyvkereséshez;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Kölcsönzések kezeléséhez;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A könyvtári Napló figyeléséhez.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Saját profil megtekintéséhez, kezeléséhez;</a:t>
            </a:r>
          </a:p>
          <a:p>
            <a:endParaRPr lang="hu-HU" sz="2000" dirty="0">
              <a:latin typeface="Comic Sans MS" panose="030F0702030302020204" pitchFamily="66" charset="0"/>
            </a:endParaRP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Jogosultságok (</a:t>
            </a:r>
            <a:r>
              <a:rPr lang="hu-HU" sz="2500" dirty="0" err="1">
                <a:latin typeface="Comic Sans MS" panose="030F0702030302020204" pitchFamily="66" charset="0"/>
                <a:cs typeface="Arial" panose="020B0604020202020204" pitchFamily="34" charset="0"/>
              </a:rPr>
              <a:t>Worker</a:t>
            </a:r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):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22A5B654-927B-3554-63AB-C39FA2F6E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037" y="563422"/>
            <a:ext cx="6651812" cy="8337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89360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hu-HU" sz="2000" dirty="0" err="1">
                <a:latin typeface="Comic Sans MS" panose="030F0702030302020204" pitchFamily="66" charset="0"/>
              </a:rPr>
              <a:t>Reader</a:t>
            </a:r>
            <a:r>
              <a:rPr lang="hu-HU" sz="2000" dirty="0">
                <a:latin typeface="Comic Sans MS" panose="030F0702030302020204" pitchFamily="66" charset="0"/>
              </a:rPr>
              <a:t> – Jogosultsága van: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Könyvkereséshez;</a:t>
            </a:r>
          </a:p>
          <a:p>
            <a:r>
              <a:rPr lang="hu-HU" sz="2000" dirty="0">
                <a:latin typeface="Comic Sans MS" panose="030F0702030302020204" pitchFamily="66" charset="0"/>
              </a:rPr>
              <a:t>Saját profil megtekintéséhez, kezeléséhez;</a:t>
            </a: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Jogosultságok (</a:t>
            </a:r>
            <a:r>
              <a:rPr lang="hu-HU" sz="2500" dirty="0" err="1">
                <a:latin typeface="Comic Sans MS" panose="030F0702030302020204" pitchFamily="66" charset="0"/>
                <a:cs typeface="Arial" panose="020B0604020202020204" pitchFamily="34" charset="0"/>
              </a:rPr>
              <a:t>Reader</a:t>
            </a:r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):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BF17E541-5AA1-379C-39BC-CAC70BA68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37" y="637381"/>
            <a:ext cx="3248025" cy="6667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57894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Szolgáltatások: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F6F9D0D5-7F1A-5915-C24C-A4975602B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847" y="2909451"/>
            <a:ext cx="4807310" cy="21390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910897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1. Bejelentkezés – Ez a szolgáltatás akkor érhető el, ha a felhasználó regisztrálva van.</a:t>
            </a:r>
          </a:p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A regisztráció mind a dolgozókra, mind az olvasókra egyaránt vonatkozik. </a:t>
            </a: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Szolgáltatások:</a:t>
            </a:r>
          </a:p>
        </p:txBody>
      </p:sp>
    </p:spTree>
    <p:extLst>
      <p:ext uri="{BB962C8B-B14F-4D97-AF65-F5344CB8AC3E}">
        <p14:creationId xmlns:p14="http://schemas.microsoft.com/office/powerpoint/2010/main" val="19057426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CE5910-0C87-5D33-2083-E6018ED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2. Olvasókártya készítése – Az olvasók regisztrálása a kölcsönzés menüpont alatt, mint tagfelvétel szerepel.</a:t>
            </a:r>
          </a:p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A személyes adatok rögzítése után a saját profilban jelenik meg a tag olvasókártyája. </a:t>
            </a:r>
          </a:p>
          <a:p>
            <a:pPr marL="0" indent="0">
              <a:buNone/>
            </a:pPr>
            <a:r>
              <a:rPr lang="hu-HU" sz="2000" dirty="0">
                <a:latin typeface="Comic Sans MS" panose="030F0702030302020204" pitchFamily="66" charset="0"/>
              </a:rPr>
              <a:t>A saját profil mellett az olvasókártya a kölcsönzött könyv forgalmát nyomon tudja követni.</a:t>
            </a:r>
          </a:p>
        </p:txBody>
      </p:sp>
      <p:pic>
        <p:nvPicPr>
          <p:cNvPr id="4" name="Tartalom helye 6" descr="A képen épület látható&#10;&#10;Automatikusan generált leírás">
            <a:extLst>
              <a:ext uri="{FF2B5EF4-FFF2-40B4-BE49-F238E27FC236}">
                <a16:creationId xmlns:a16="http://schemas.microsoft.com/office/drawing/2014/main" id="{18231559-87D4-FC08-7207-884AEFBCAC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6" r="1666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8D959C5-325E-C20D-0494-C2A7D5522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62" y="325438"/>
            <a:ext cx="4965907" cy="1957387"/>
          </a:xfrm>
        </p:spPr>
        <p:txBody>
          <a:bodyPr anchor="b">
            <a:noAutofit/>
          </a:bodyPr>
          <a:lstStyle/>
          <a:p>
            <a:r>
              <a:rPr lang="hu-HU" sz="2500" dirty="0">
                <a:latin typeface="Comic Sans MS" panose="030F0702030302020204" pitchFamily="66" charset="0"/>
                <a:cs typeface="Arial" panose="020B0604020202020204" pitchFamily="34" charset="0"/>
              </a:rPr>
              <a:t>Szolgáltatások:</a:t>
            </a:r>
          </a:p>
        </p:txBody>
      </p:sp>
    </p:spTree>
    <p:extLst>
      <p:ext uri="{BB962C8B-B14F-4D97-AF65-F5344CB8AC3E}">
        <p14:creationId xmlns:p14="http://schemas.microsoft.com/office/powerpoint/2010/main" val="30344448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983</TotalTime>
  <Words>351</Words>
  <Application>Microsoft Office PowerPoint</Application>
  <PresentationFormat>Szélesvásznú</PresentationFormat>
  <Paragraphs>48</Paragraphs>
  <Slides>17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18" baseType="lpstr">
      <vt:lpstr>Office-téma</vt:lpstr>
      <vt:lpstr>Szalamandra könyvtár</vt:lpstr>
      <vt:lpstr>A weboldal célja:</vt:lpstr>
      <vt:lpstr>Felhasználói pozíciók:</vt:lpstr>
      <vt:lpstr>Jogosultságok (Admin):</vt:lpstr>
      <vt:lpstr>Jogosultságok (Worker):</vt:lpstr>
      <vt:lpstr>Jogosultságok (Reader):</vt:lpstr>
      <vt:lpstr>Szolgáltatások:</vt:lpstr>
      <vt:lpstr>Szolgáltatások:</vt:lpstr>
      <vt:lpstr>Szolgáltatások:</vt:lpstr>
      <vt:lpstr>Szolgáltatások:</vt:lpstr>
      <vt:lpstr>Szolgáltatások:</vt:lpstr>
      <vt:lpstr>Szolgáltatások:</vt:lpstr>
      <vt:lpstr>Szolgáltatások:</vt:lpstr>
      <vt:lpstr>Backend I:</vt:lpstr>
      <vt:lpstr>Backend II:</vt:lpstr>
      <vt:lpstr>Backend III:</vt:lpstr>
      <vt:lpstr>A  dia végéhez értünk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Szalamandra könyvtár</dc:title>
  <dc:creator>Judit Kocsisné</dc:creator>
  <cp:lastModifiedBy>Judit Kocsisné</cp:lastModifiedBy>
  <cp:revision>71</cp:revision>
  <dcterms:created xsi:type="dcterms:W3CDTF">2023-04-29T11:00:13Z</dcterms:created>
  <dcterms:modified xsi:type="dcterms:W3CDTF">2023-05-02T17:25:53Z</dcterms:modified>
</cp:coreProperties>
</file>

<file path=docProps/thumbnail.jpeg>
</file>